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6" autoAdjust="0"/>
    <p:restoredTop sz="94660"/>
  </p:normalViewPr>
  <p:slideViewPr>
    <p:cSldViewPr snapToGrid="0">
      <p:cViewPr varScale="1">
        <p:scale>
          <a:sx n="97" d="100"/>
          <a:sy n="97" d="100"/>
        </p:scale>
        <p:origin x="33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34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92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9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060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405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393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482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7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067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45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37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1D4F3-603A-46F7-9D18-FC420D506D81}" type="datetimeFigureOut">
              <a:rPr lang="fr-FR" smtClean="0"/>
              <a:t>07/05/2021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F004-6B96-4C6B-A774-2C63B553B68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402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irie@saint-barthelemy-grozon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BABE87F-8CD3-441F-8A85-34DBC8436185}"/>
              </a:ext>
            </a:extLst>
          </p:cNvPr>
          <p:cNvSpPr txBox="1"/>
          <p:nvPr/>
        </p:nvSpPr>
        <p:spPr>
          <a:xfrm>
            <a:off x="281940" y="295434"/>
            <a:ext cx="7101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Nous sollicitons vos avis …</a:t>
            </a:r>
            <a:endParaRPr lang="fr-FR" sz="1200" i="1" dirty="0"/>
          </a:p>
          <a:p>
            <a:pPr algn="ctr"/>
            <a:r>
              <a:rPr lang="fr-FR" sz="1200" i="1" dirty="0"/>
              <a:t>Merci de nous retourner votre réponse en la déposant à la Mairie ou en nous la renvoyant par </a:t>
            </a:r>
            <a:r>
              <a:rPr lang="fr-FR" sz="1200" i="1" dirty="0">
                <a:hlinkClick r:id="rId2"/>
              </a:rPr>
              <a:t>mail</a:t>
            </a:r>
            <a:endParaRPr lang="fr-FR" sz="1200" i="1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E35F417-6807-44D0-B184-5FAF5DE56FE5}"/>
              </a:ext>
            </a:extLst>
          </p:cNvPr>
          <p:cNvCxnSpPr>
            <a:cxnSpLocks/>
          </p:cNvCxnSpPr>
          <p:nvPr/>
        </p:nvCxnSpPr>
        <p:spPr>
          <a:xfrm>
            <a:off x="121920" y="990342"/>
            <a:ext cx="7261860" cy="0"/>
          </a:xfrm>
          <a:prstGeom prst="line">
            <a:avLst/>
          </a:prstGeom>
          <a:ln w="412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B9B652B-A85D-4906-A503-EF6A67633318}"/>
              </a:ext>
            </a:extLst>
          </p:cNvPr>
          <p:cNvSpPr txBox="1"/>
          <p:nvPr/>
        </p:nvSpPr>
        <p:spPr>
          <a:xfrm>
            <a:off x="201930" y="1011615"/>
            <a:ext cx="71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Sujet N°1: quel gentilé choisir?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06CE346-825C-4037-B374-FB51814BFCFE}"/>
              </a:ext>
            </a:extLst>
          </p:cNvPr>
          <p:cNvSpPr txBox="1"/>
          <p:nvPr/>
        </p:nvSpPr>
        <p:spPr>
          <a:xfrm>
            <a:off x="307946" y="1730138"/>
            <a:ext cx="27989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/>
              <a:t>Pour permettre un choix démocratique, voici les 12 gentilés qui nous ont été proposés pour désigner les habitants de Saint-Barthélemy-Grozon. </a:t>
            </a:r>
          </a:p>
          <a:p>
            <a:pPr algn="just"/>
            <a:endParaRPr lang="fr-FR" sz="1200" b="1" dirty="0"/>
          </a:p>
          <a:p>
            <a:pPr algn="just"/>
            <a:r>
              <a:rPr lang="fr-FR" sz="1200" b="1" dirty="0"/>
              <a:t>Merci de les classer en indiquant un n° de 1 à 12.</a:t>
            </a:r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algn="just"/>
            <a:endParaRPr lang="fr-FR" sz="1200" dirty="0"/>
          </a:p>
          <a:p>
            <a:pPr marL="228600" indent="-228600" algn="just">
              <a:buAutoNum type="arabicParenBoth"/>
            </a:pPr>
            <a:r>
              <a:rPr lang="fr-FR" sz="1200" dirty="0"/>
              <a:t>« Le Pin d’Issarlet », nom de la commune en 1793 (l’an II)</a:t>
            </a:r>
          </a:p>
          <a:p>
            <a:pPr marL="228600" indent="-228600" algn="just">
              <a:buAutoNum type="arabicParenBoth"/>
            </a:pPr>
            <a:r>
              <a:rPr lang="fr-FR" sz="1200" dirty="0"/>
              <a:t>Gemme: la sève du pin</a:t>
            </a:r>
          </a:p>
          <a:p>
            <a:pPr marL="228600" indent="-228600" algn="just">
              <a:buAutoNum type="arabicParenBoth"/>
            </a:pPr>
            <a:r>
              <a:rPr lang="fr-FR" sz="1200" dirty="0"/>
              <a:t>Phonétique de « SBG »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E11ABF-CC98-43DD-AF29-78EA1ED22D82}"/>
              </a:ext>
            </a:extLst>
          </p:cNvPr>
          <p:cNvCxnSpPr>
            <a:cxnSpLocks/>
          </p:cNvCxnSpPr>
          <p:nvPr/>
        </p:nvCxnSpPr>
        <p:spPr>
          <a:xfrm>
            <a:off x="124440" y="4693141"/>
            <a:ext cx="7261860" cy="0"/>
          </a:xfrm>
          <a:prstGeom prst="line">
            <a:avLst/>
          </a:prstGeom>
          <a:ln w="412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5362153-7A70-46D3-B564-7215758F1FCC}"/>
              </a:ext>
            </a:extLst>
          </p:cNvPr>
          <p:cNvSpPr txBox="1"/>
          <p:nvPr/>
        </p:nvSpPr>
        <p:spPr>
          <a:xfrm>
            <a:off x="168063" y="4710333"/>
            <a:ext cx="71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Sujet N°2: besoins en logements à louer?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3075C73-D130-40EB-BAB9-AD27185EE9CD}"/>
              </a:ext>
            </a:extLst>
          </p:cNvPr>
          <p:cNvSpPr txBox="1"/>
          <p:nvPr/>
        </p:nvSpPr>
        <p:spPr>
          <a:xfrm>
            <a:off x="307947" y="5027170"/>
            <a:ext cx="6880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/>
              <a:t>La commune a l’intention de réhabiliter l’étage supérieur de la Mairie-Ecole et d’y installer quelques logements (il fut un temps, l’étage abritait les logements des enseignants). Ces logements répondraient-ils à une demande? Un sondage vous est proposé: répondez en visant le moyen terme, d’ici 3 - 4 ans, en fonction des besoins de vos proches ou de personnes que vous connaissez dans la commune.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1325F80-6286-46F4-A60D-9ACD9A9FC272}"/>
              </a:ext>
            </a:extLst>
          </p:cNvPr>
          <p:cNvCxnSpPr>
            <a:cxnSpLocks/>
          </p:cNvCxnSpPr>
          <p:nvPr/>
        </p:nvCxnSpPr>
        <p:spPr>
          <a:xfrm>
            <a:off x="88053" y="8825025"/>
            <a:ext cx="7261860" cy="0"/>
          </a:xfrm>
          <a:prstGeom prst="line">
            <a:avLst/>
          </a:prstGeom>
          <a:ln w="412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35C7F412-5DFE-4E59-BDD5-06713531A01C}"/>
              </a:ext>
            </a:extLst>
          </p:cNvPr>
          <p:cNvSpPr txBox="1"/>
          <p:nvPr/>
        </p:nvSpPr>
        <p:spPr>
          <a:xfrm>
            <a:off x="121920" y="8834260"/>
            <a:ext cx="71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Sujet N°3: besoins en espace de « co-working » ou « tiers lieu »?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8CC4985-6239-45D8-8698-05E2C5861B83}"/>
              </a:ext>
            </a:extLst>
          </p:cNvPr>
          <p:cNvSpPr txBox="1"/>
          <p:nvPr/>
        </p:nvSpPr>
        <p:spPr>
          <a:xfrm>
            <a:off x="344169" y="9196050"/>
            <a:ext cx="6879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/>
              <a:t>La commune a l’intention de réhabiliter l’ancienne boulangerie de Grozon. Le rez-de-chaussée et le rez-de-jardin sont réservés au projet de « magasin de producteurs » qui, nous l’espérons, se concrétisera bientôt. L’étage pourrait accueillir un lieu de travail partagé correctement équipé (internet, salle de réunion) pour des personnes souhaitant travailler localement mais ne disposant pas d’espace à domicile. Dans le cadre d’une occupation régulière ou ponctuelle. N’hésitez pas à prendre contact avec la Mairie si vous êtes intéressé par cette proposition, à court ou moyen terme.</a:t>
            </a: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95F44D6F-D599-BF4F-A4F1-2455EB098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82349"/>
              </p:ext>
            </p:extLst>
          </p:nvPr>
        </p:nvGraphicFramePr>
        <p:xfrm>
          <a:off x="3106904" y="1375333"/>
          <a:ext cx="3933016" cy="3272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509">
                  <a:extLst>
                    <a:ext uri="{9D8B030D-6E8A-4147-A177-3AD203B41FA5}">
                      <a16:colId xmlns:a16="http://schemas.microsoft.com/office/drawing/2014/main" val="2909490697"/>
                    </a:ext>
                  </a:extLst>
                </a:gridCol>
                <a:gridCol w="1557507">
                  <a:extLst>
                    <a:ext uri="{9D8B030D-6E8A-4147-A177-3AD203B41FA5}">
                      <a16:colId xmlns:a16="http://schemas.microsoft.com/office/drawing/2014/main" val="1084465012"/>
                    </a:ext>
                  </a:extLst>
                </a:gridCol>
              </a:tblGrid>
              <a:tr h="346295">
                <a:tc>
                  <a:txBody>
                    <a:bodyPr/>
                    <a:lstStyle/>
                    <a:p>
                      <a:pPr algn="ctr"/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Classement (1 à 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84768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Barthgrozois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947450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Barthezonais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20605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Barzonais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44993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Dissarletois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80053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Gemmois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21628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Esbégeois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304866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Esbégiens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93657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Esbégens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145131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Barthéziens-Grozois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795425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Bargroz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026410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Grozbarths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898992"/>
                  </a:ext>
                </a:extLst>
              </a:tr>
              <a:tr h="230863">
                <a:tc>
                  <a:txBody>
                    <a:bodyPr/>
                    <a:lstStyle/>
                    <a:p>
                      <a:r>
                        <a:rPr lang="fr-FR" sz="1000" b="1" dirty="0"/>
                        <a:t>Grozbars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64296"/>
                  </a:ext>
                </a:extLst>
              </a:tr>
            </a:tbl>
          </a:graphicData>
        </a:graphic>
      </p:graphicFrame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193E268-5E20-B84B-9774-671888280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99008"/>
              </p:ext>
            </p:extLst>
          </p:nvPr>
        </p:nvGraphicFramePr>
        <p:xfrm>
          <a:off x="450573" y="5907992"/>
          <a:ext cx="6589347" cy="2760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723">
                  <a:extLst>
                    <a:ext uri="{9D8B030D-6E8A-4147-A177-3AD203B41FA5}">
                      <a16:colId xmlns:a16="http://schemas.microsoft.com/office/drawing/2014/main" val="2418355934"/>
                    </a:ext>
                  </a:extLst>
                </a:gridCol>
                <a:gridCol w="3713624">
                  <a:extLst>
                    <a:ext uri="{9D8B030D-6E8A-4147-A177-3AD203B41FA5}">
                      <a16:colId xmlns:a16="http://schemas.microsoft.com/office/drawing/2014/main" val="438346442"/>
                    </a:ext>
                  </a:extLst>
                </a:gridCol>
              </a:tblGrid>
              <a:tr h="298429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Classer de 1 (non, aucun intérêt)                                          à 5 (oui, c’est très important)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92718"/>
                  </a:ext>
                </a:extLst>
              </a:tr>
              <a:tr h="384454">
                <a:tc>
                  <a:txBody>
                    <a:bodyPr/>
                    <a:lstStyle/>
                    <a:p>
                      <a:r>
                        <a:rPr lang="fr-FR" sz="1100" dirty="0"/>
                        <a:t>La commune devrait-elle proposer quelques logements à louer pour de jeunes adultes?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751133"/>
                  </a:ext>
                </a:extLst>
              </a:tr>
              <a:tr h="38445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La commune devrait-elle proposer quelques logements à louer pour des personnes âgées?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504779"/>
                  </a:ext>
                </a:extLst>
              </a:tr>
              <a:tr h="38445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La commune devrait-elle proposer quelques logements à louer pour des familles?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77616"/>
                  </a:ext>
                </a:extLst>
              </a:tr>
              <a:tr h="384454">
                <a:tc>
                  <a:txBody>
                    <a:bodyPr/>
                    <a:lstStyle/>
                    <a:p>
                      <a:r>
                        <a:rPr lang="fr-FR" sz="1100" dirty="0"/>
                        <a:t>Seriez-vous personnellement intéressé par un logement à louer?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Oui  ◻︎                             Non ◻︎                       Ne sait pas ◻︎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11161"/>
                  </a:ext>
                </a:extLst>
              </a:tr>
              <a:tr h="298429">
                <a:tc>
                  <a:txBody>
                    <a:bodyPr/>
                    <a:lstStyle/>
                    <a:p>
                      <a:r>
                        <a:rPr lang="fr-FR" sz="1100" dirty="0"/>
                        <a:t>Si oui, d’ici combien d’années?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47666"/>
                  </a:ext>
                </a:extLst>
              </a:tr>
              <a:tr h="298429">
                <a:tc>
                  <a:txBody>
                    <a:bodyPr/>
                    <a:lstStyle/>
                    <a:p>
                      <a:r>
                        <a:rPr lang="fr-FR" sz="1100" dirty="0"/>
                        <a:t>Commentaires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58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89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1732</TotalTime>
  <Words>406</Words>
  <Application>Microsoft Macintosh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Therese de Nomazy</dc:creator>
  <cp:lastModifiedBy>Yves Komorn</cp:lastModifiedBy>
  <cp:revision>20</cp:revision>
  <dcterms:created xsi:type="dcterms:W3CDTF">2021-04-29T17:09:10Z</dcterms:created>
  <dcterms:modified xsi:type="dcterms:W3CDTF">2021-05-07T21:26:02Z</dcterms:modified>
</cp:coreProperties>
</file>